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5"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C0EAF9-989F-0945-862A-60E860192C54}"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88008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C0EAF9-989F-0945-862A-60E860192C54}"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680982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C0EAF9-989F-0945-862A-60E860192C54}"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193674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C0EAF9-989F-0945-862A-60E860192C54}"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1153686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C0EAF9-989F-0945-862A-60E860192C54}" type="datetimeFigureOut">
              <a:rPr lang="en-US" smtClean="0"/>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2380992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C0EAF9-989F-0945-862A-60E860192C54}"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349792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C0EAF9-989F-0945-862A-60E860192C54}" type="datetimeFigureOut">
              <a:rPr lang="en-US" smtClean="0"/>
              <a:t>9/15/2017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3429976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C0EAF9-989F-0945-862A-60E860192C54}" type="datetimeFigureOut">
              <a:rPr lang="en-US" smtClean="0"/>
              <a:t>9/15/2017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964780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0EAF9-989F-0945-862A-60E860192C54}" type="datetimeFigureOut">
              <a:rPr lang="en-US" smtClean="0"/>
              <a:t>9/15/2017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2028904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C0EAF9-989F-0945-862A-60E860192C54}"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2256757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C0EAF9-989F-0945-862A-60E860192C54}" type="datetimeFigureOut">
              <a:rPr lang="en-US" smtClean="0"/>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6CBF4-0B96-9042-BD87-BD538D0D4500}" type="slidenum">
              <a:rPr lang="en-US" smtClean="0"/>
              <a:t>‹#›</a:t>
            </a:fld>
            <a:endParaRPr lang="en-US"/>
          </a:p>
        </p:txBody>
      </p:sp>
    </p:spTree>
    <p:extLst>
      <p:ext uri="{BB962C8B-B14F-4D97-AF65-F5344CB8AC3E}">
        <p14:creationId xmlns:p14="http://schemas.microsoft.com/office/powerpoint/2010/main" val="3927718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0EAF9-989F-0945-862A-60E860192C54}" type="datetimeFigureOut">
              <a:rPr lang="en-US" smtClean="0"/>
              <a:t>9/15/2017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6CBF4-0B96-9042-BD87-BD538D0D4500}" type="slidenum">
              <a:rPr lang="en-US" smtClean="0"/>
              <a:t>‹#›</a:t>
            </a:fld>
            <a:endParaRPr lang="en-US"/>
          </a:p>
        </p:txBody>
      </p:sp>
    </p:spTree>
    <p:extLst>
      <p:ext uri="{BB962C8B-B14F-4D97-AF65-F5344CB8AC3E}">
        <p14:creationId xmlns:p14="http://schemas.microsoft.com/office/powerpoint/2010/main" val="2220716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04" y="-33417"/>
            <a:ext cx="12251408" cy="6891417"/>
          </a:xfrm>
          <a:prstGeom prst="rect">
            <a:avLst/>
          </a:prstGeom>
        </p:spPr>
      </p:pic>
      <p:sp>
        <p:nvSpPr>
          <p:cNvPr id="2" name="Title 1"/>
          <p:cNvSpPr>
            <a:spLocks noGrp="1"/>
          </p:cNvSpPr>
          <p:nvPr>
            <p:ph type="ctrTitle"/>
          </p:nvPr>
        </p:nvSpPr>
        <p:spPr/>
        <p:txBody>
          <a:bodyPr/>
          <a:lstStyle/>
          <a:p>
            <a:r>
              <a:rPr lang="en-GB"/>
              <a:t>Hiwot sinka show launch </a:t>
            </a:r>
            <a:endParaRPr lang="en-US"/>
          </a:p>
        </p:txBody>
      </p:sp>
      <p:sp>
        <p:nvSpPr>
          <p:cNvPr id="3" name="Subtitle 2"/>
          <p:cNvSpPr>
            <a:spLocks noGrp="1"/>
          </p:cNvSpPr>
          <p:nvPr>
            <p:ph type="subTitle" idx="1"/>
          </p:nvPr>
        </p:nvSpPr>
        <p:spPr/>
        <p:txBody>
          <a:bodyPr/>
          <a:lstStyle/>
          <a:p>
            <a:r>
              <a:rPr lang="en-GB" b="1"/>
              <a:t>Addis ababa, Ethiopia </a:t>
            </a:r>
            <a:endParaRPr lang="en-US" b="1"/>
          </a:p>
        </p:txBody>
      </p:sp>
    </p:spTree>
    <p:extLst>
      <p:ext uri="{BB962C8B-B14F-4D97-AF65-F5344CB8AC3E}">
        <p14:creationId xmlns:p14="http://schemas.microsoft.com/office/powerpoint/2010/main" val="388847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Media strategy</a:t>
            </a:r>
            <a:r>
              <a:rPr lang="en-GB">
                <a:solidFill>
                  <a:srgbClr val="7030A0"/>
                </a:solidFill>
              </a:rPr>
              <a:t>  </a:t>
            </a:r>
            <a:endParaRPr lang="en-US">
              <a:solidFill>
                <a:srgbClr val="7030A0"/>
              </a:solidFill>
            </a:endParaRPr>
          </a:p>
        </p:txBody>
      </p:sp>
      <p:sp>
        <p:nvSpPr>
          <p:cNvPr id="3" name="Content Placeholder 2"/>
          <p:cNvSpPr>
            <a:spLocks noGrp="1"/>
          </p:cNvSpPr>
          <p:nvPr>
            <p:ph idx="1"/>
          </p:nvPr>
        </p:nvSpPr>
        <p:spPr>
          <a:xfrm>
            <a:off x="838200" y="1690688"/>
            <a:ext cx="10515600" cy="5167312"/>
          </a:xfrm>
        </p:spPr>
        <p:txBody>
          <a:bodyPr>
            <a:normAutofit/>
          </a:bodyPr>
          <a:lstStyle/>
          <a:p>
            <a:r>
              <a:rPr lang="en-GB" sz="1800">
                <a:solidFill>
                  <a:srgbClr val="222222"/>
                </a:solidFill>
                <a:effectLst/>
                <a:latin typeface="Arial" panose="020B0604020202020204" pitchFamily="34" charset="0"/>
                <a:ea typeface="Times New Roman" panose="02020603050405020304" pitchFamily="18" charset="0"/>
              </a:rPr>
              <a:t>The campaign is conducted to promote the upcoming show we are about </a:t>
            </a:r>
            <a:r>
              <a:rPr lang="en-GB" sz="1800">
                <a:solidFill>
                  <a:srgbClr val="222222"/>
                </a:solidFill>
                <a:latin typeface="Arial" panose="020B0604020202020204" pitchFamily="34" charset="0"/>
                <a:ea typeface="Times New Roman" panose="02020603050405020304" pitchFamily="18" charset="0"/>
              </a:rPr>
              <a:t>to</a:t>
            </a:r>
            <a:r>
              <a:rPr lang="en-GB" sz="1800">
                <a:solidFill>
                  <a:srgbClr val="222222"/>
                </a:solidFill>
                <a:latin typeface="Arial" panose="020B0604020202020204" pitchFamily="34" charset="0"/>
                <a:ea typeface="Times New Roman" panose="02020603050405020304" pitchFamily="18" charset="0"/>
              </a:rPr>
              <a:t> </a:t>
            </a:r>
            <a:r>
              <a:rPr lang="en-GB" sz="1800">
                <a:solidFill>
                  <a:srgbClr val="222222"/>
                </a:solidFill>
                <a:effectLst/>
                <a:latin typeface="Arial" panose="020B0604020202020204" pitchFamily="34" charset="0"/>
                <a:ea typeface="Times New Roman" panose="02020603050405020304" pitchFamily="18" charset="0"/>
              </a:rPr>
              <a:t>launch on radio. </a:t>
            </a:r>
            <a:endParaRPr lang="en-GB" sz="1800">
              <a:effectLst/>
              <a:latin typeface="Times New Roman" panose="02020603050405020304" pitchFamily="18" charset="0"/>
              <a:ea typeface="Times New Roman" panose="02020603050405020304" pitchFamily="18" charset="0"/>
            </a:endParaRPr>
          </a:p>
          <a:p>
            <a:r>
              <a:rPr lang="en-GB" sz="18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 prefer greater intensity because I already have a listener base with a demographics of young professional who are looking for new tools to enhance their life. We want to create more value for our devoted listeners.</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a:solidFill>
                  <a:srgbClr val="222222"/>
                </a:solidFill>
                <a:effectLst/>
                <a:latin typeface="Arial" panose="020B0604020202020204" pitchFamily="34" charset="0"/>
                <a:ea typeface="Times New Roman" panose="02020603050405020304" pitchFamily="18" charset="0"/>
              </a:rPr>
              <a:t>We are in the media business. Radio &amp; Social media is our preferred medium to reach our listeners.          </a:t>
            </a:r>
            <a:endParaRPr lang="en-GB" sz="1800">
              <a:effectLst/>
              <a:latin typeface="Times New Roman" panose="02020603050405020304" pitchFamily="18" charset="0"/>
              <a:ea typeface="Times New Roman" panose="02020603050405020304" pitchFamily="18" charset="0"/>
            </a:endParaRPr>
          </a:p>
          <a:p>
            <a:r>
              <a:rPr lang="en-GB" sz="1800">
                <a:solidFill>
                  <a:srgbClr val="222222"/>
                </a:solidFill>
                <a:effectLst/>
                <a:latin typeface="Arial" panose="020B0604020202020204" pitchFamily="34" charset="0"/>
                <a:ea typeface="Times New Roman" panose="02020603050405020304" pitchFamily="18" charset="0"/>
              </a:rPr>
              <a:t>Our way of reaching the audience is a mix of  sms Facebook and website , radio show, email &amp; phone communication. </a:t>
            </a:r>
            <a:endParaRPr lang="en-GB" sz="1800">
              <a:effectLst/>
              <a:latin typeface="Times New Roman" panose="02020603050405020304" pitchFamily="18" charset="0"/>
              <a:ea typeface="Times New Roman" panose="02020603050405020304" pitchFamily="18" charset="0"/>
            </a:endParaRPr>
          </a:p>
          <a:p>
            <a:r>
              <a:rPr lang="en-GB" sz="1800">
                <a:solidFill>
                  <a:srgbClr val="222222"/>
                </a:solidFill>
                <a:effectLst/>
                <a:latin typeface="Arial" panose="020B0604020202020204" pitchFamily="34" charset="0"/>
                <a:ea typeface="Times New Roman" panose="02020603050405020304" pitchFamily="18" charset="0"/>
              </a:rPr>
              <a:t>Our listeners call or text us first we reach back through their email &amp; our website . The radio show connect us weekly as they call us and text us live.</a:t>
            </a:r>
          </a:p>
          <a:p>
            <a:r>
              <a:rPr lang="en-GB" sz="18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seasons need to be considered  when creating a show. </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a:solidFill>
                  <a:srgbClr val="222222"/>
                </a:solidFill>
                <a:effectLst/>
                <a:latin typeface="Arial" panose="020B0604020202020204" pitchFamily="34" charset="0"/>
                <a:ea typeface="Times New Roman" panose="02020603050405020304" pitchFamily="18" charset="0"/>
              </a:rPr>
              <a:t>the show is for youth in Addis ababa . The radio station only reaches Addis and neighbouring  cities. </a:t>
            </a:r>
          </a:p>
          <a:p>
            <a:r>
              <a:rPr lang="en-GB" sz="1800">
                <a:solidFill>
                  <a:srgbClr val="222222"/>
                </a:solidFill>
                <a:effectLst/>
                <a:latin typeface="Arial" panose="020B0604020202020204" pitchFamily="34" charset="0"/>
                <a:ea typeface="Times New Roman" panose="02020603050405020304" pitchFamily="18" charset="0"/>
              </a:rPr>
              <a:t>We are using social media &amp; website to promote so our costs are minimised</a:t>
            </a:r>
            <a:endParaRPr lang="en-GB" sz="1800">
              <a:effectLst/>
              <a:latin typeface="Times New Roman" panose="02020603050405020304" pitchFamily="18" charset="0"/>
              <a:ea typeface="Times New Roman" panose="02020603050405020304" pitchFamily="18" charset="0"/>
            </a:endParaRPr>
          </a:p>
          <a:p>
            <a:endParaRPr lang="en-GB" sz="1800">
              <a:effectLst/>
              <a:latin typeface="Times New Roman" panose="02020603050405020304" pitchFamily="18" charset="0"/>
              <a:ea typeface="Times New Roman" panose="02020603050405020304" pitchFamily="18" charset="0"/>
            </a:endParaRPr>
          </a:p>
          <a:p>
            <a:endParaRPr lang="en-US"/>
          </a:p>
        </p:txBody>
      </p:sp>
    </p:spTree>
    <p:extLst>
      <p:ext uri="{BB962C8B-B14F-4D97-AF65-F5344CB8AC3E}">
        <p14:creationId xmlns:p14="http://schemas.microsoft.com/office/powerpoint/2010/main" val="3820446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Advantage &amp; disadvantages </a:t>
            </a:r>
            <a:endParaRPr lang="en-US" b="1" u="sng">
              <a:solidFill>
                <a:srgbClr val="7030A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58131153"/>
              </p:ext>
            </p:extLst>
          </p:nvPr>
        </p:nvGraphicFramePr>
        <p:xfrm>
          <a:off x="838200" y="1825625"/>
          <a:ext cx="10515600" cy="4544920"/>
        </p:xfrm>
        <a:graphic>
          <a:graphicData uri="http://schemas.openxmlformats.org/drawingml/2006/table">
            <a:tbl>
              <a:tblPr firstRow="1" firstCol="1" bandRow="1">
                <a:tableStyleId>{5C22544A-7EE6-4342-B048-85BDC9FD1C3A}</a:tableStyleId>
              </a:tblPr>
              <a:tblGrid>
                <a:gridCol w="5257800">
                  <a:extLst>
                    <a:ext uri="{9D8B030D-6E8A-4147-A177-3AD203B41FA5}">
                      <a16:colId xmlns:a16="http://schemas.microsoft.com/office/drawing/2014/main" val="3038212778"/>
                    </a:ext>
                  </a:extLst>
                </a:gridCol>
                <a:gridCol w="5257800">
                  <a:extLst>
                    <a:ext uri="{9D8B030D-6E8A-4147-A177-3AD203B41FA5}">
                      <a16:colId xmlns:a16="http://schemas.microsoft.com/office/drawing/2014/main" val="2339502282"/>
                    </a:ext>
                  </a:extLst>
                </a:gridCol>
              </a:tblGrid>
              <a:tr h="908984">
                <a:tc>
                  <a:txBody>
                    <a:bodyPr/>
                    <a:lstStyle/>
                    <a:p>
                      <a:pPr>
                        <a:lnSpc>
                          <a:spcPts val="1500"/>
                        </a:lnSpc>
                        <a:spcBef>
                          <a:spcPts val="450"/>
                        </a:spcBef>
                        <a:spcAft>
                          <a:spcPts val="450"/>
                        </a:spcAft>
                      </a:pPr>
                      <a:r>
                        <a:rPr lang="en-GB" sz="2000">
                          <a:effectLst/>
                        </a:rPr>
                        <a:t>Advantages</a:t>
                      </a:r>
                      <a:endParaRPr lang="en-GB" sz="2000">
                        <a:effectLst/>
                        <a:latin typeface="Calibri" panose="020F0502020204030204" pitchFamily="34" charset="0"/>
                        <a:ea typeface="Times New Roman" panose="02020603050405020304" pitchFamily="18" charset="0"/>
                      </a:endParaRPr>
                    </a:p>
                  </a:txBody>
                  <a:tcPr marL="114300" marR="114300" marT="114300" marB="38100"/>
                </a:tc>
                <a:tc>
                  <a:txBody>
                    <a:bodyPr/>
                    <a:lstStyle/>
                    <a:p>
                      <a:pPr>
                        <a:lnSpc>
                          <a:spcPts val="1500"/>
                        </a:lnSpc>
                        <a:spcBef>
                          <a:spcPts val="450"/>
                        </a:spcBef>
                        <a:spcAft>
                          <a:spcPts val="450"/>
                        </a:spcAft>
                      </a:pPr>
                      <a:r>
                        <a:rPr lang="en-GB" sz="2000">
                          <a:effectLst/>
                        </a:rPr>
                        <a:t>Disadvantages</a:t>
                      </a:r>
                      <a:endParaRPr lang="en-GB" sz="2000">
                        <a:effectLst/>
                        <a:latin typeface="Calibri" panose="020F0502020204030204" pitchFamily="34" charset="0"/>
                        <a:ea typeface="Times New Roman" panose="02020603050405020304" pitchFamily="18" charset="0"/>
                      </a:endParaRPr>
                    </a:p>
                  </a:txBody>
                  <a:tcPr marL="114300" marR="114300" marT="114300" marB="38100"/>
                </a:tc>
                <a:extLst>
                  <a:ext uri="{0D108BD9-81ED-4DB2-BD59-A6C34878D82A}">
                    <a16:rowId xmlns:a16="http://schemas.microsoft.com/office/drawing/2014/main" val="2535188807"/>
                  </a:ext>
                </a:extLst>
              </a:tr>
              <a:tr h="908984">
                <a:tc>
                  <a:txBody>
                    <a:bodyPr/>
                    <a:lstStyle/>
                    <a:p>
                      <a:pPr>
                        <a:lnSpc>
                          <a:spcPts val="1500"/>
                        </a:lnSpc>
                        <a:spcBef>
                          <a:spcPts val="450"/>
                        </a:spcBef>
                        <a:spcAft>
                          <a:spcPts val="450"/>
                        </a:spcAft>
                      </a:pPr>
                      <a:r>
                        <a:rPr lang="en-GB" sz="1000">
                          <a:effectLst/>
                        </a:rPr>
                        <a:t> </a:t>
                      </a:r>
                      <a:r>
                        <a:rPr lang="en-GB" sz="2000">
                          <a:effectLst/>
                        </a:rPr>
                        <a:t>Radio is popular. It  reaches many parts of the country and the worldwide.</a:t>
                      </a:r>
                      <a:endParaRPr lang="en-GB" sz="2000">
                        <a:effectLst/>
                        <a:latin typeface="Calibri" panose="020F0502020204030204" pitchFamily="34" charset="0"/>
                        <a:ea typeface="Times New Roman" panose="02020603050405020304" pitchFamily="18" charset="0"/>
                      </a:endParaRPr>
                    </a:p>
                  </a:txBody>
                  <a:tcPr marL="114300" marR="114300" marT="114300" marB="38100"/>
                </a:tc>
                <a:tc>
                  <a:txBody>
                    <a:bodyPr/>
                    <a:lstStyle/>
                    <a:p>
                      <a:pPr>
                        <a:lnSpc>
                          <a:spcPts val="1500"/>
                        </a:lnSpc>
                        <a:spcBef>
                          <a:spcPts val="450"/>
                        </a:spcBef>
                        <a:spcAft>
                          <a:spcPts val="450"/>
                        </a:spcAft>
                      </a:pPr>
                      <a:r>
                        <a:rPr lang="en-GB" sz="2000">
                          <a:effectLst/>
                        </a:rPr>
                        <a:t> It lacks visual</a:t>
                      </a:r>
                      <a:endParaRPr lang="en-GB" sz="2000">
                        <a:effectLst/>
                        <a:latin typeface="Calibri" panose="020F0502020204030204" pitchFamily="34" charset="0"/>
                        <a:ea typeface="Times New Roman" panose="02020603050405020304" pitchFamily="18" charset="0"/>
                      </a:endParaRPr>
                    </a:p>
                  </a:txBody>
                  <a:tcPr marL="114300" marR="114300" marT="114300" marB="38100"/>
                </a:tc>
                <a:extLst>
                  <a:ext uri="{0D108BD9-81ED-4DB2-BD59-A6C34878D82A}">
                    <a16:rowId xmlns:a16="http://schemas.microsoft.com/office/drawing/2014/main" val="2164417191"/>
                  </a:ext>
                </a:extLst>
              </a:tr>
              <a:tr h="908984">
                <a:tc>
                  <a:txBody>
                    <a:bodyPr/>
                    <a:lstStyle/>
                    <a:p>
                      <a:pPr>
                        <a:lnSpc>
                          <a:spcPts val="1500"/>
                        </a:lnSpc>
                        <a:spcBef>
                          <a:spcPts val="450"/>
                        </a:spcBef>
                        <a:spcAft>
                          <a:spcPts val="450"/>
                        </a:spcAft>
                      </a:pPr>
                      <a:r>
                        <a:rPr lang="en-GB" sz="1000">
                          <a:effectLst/>
                        </a:rPr>
                        <a:t> </a:t>
                      </a:r>
                      <a:r>
                        <a:rPr lang="en-GB" sz="2000">
                          <a:effectLst/>
                        </a:rPr>
                        <a:t>Phone call creates intimacy </a:t>
                      </a:r>
                      <a:endParaRPr lang="en-GB" sz="2000">
                        <a:effectLst/>
                        <a:latin typeface="Calibri" panose="020F0502020204030204" pitchFamily="34" charset="0"/>
                        <a:ea typeface="Times New Roman" panose="02020603050405020304" pitchFamily="18" charset="0"/>
                      </a:endParaRPr>
                    </a:p>
                  </a:txBody>
                  <a:tcPr marL="114300" marR="114300" marT="114300" marB="38100"/>
                </a:tc>
                <a:tc>
                  <a:txBody>
                    <a:bodyPr/>
                    <a:lstStyle/>
                    <a:p>
                      <a:pPr>
                        <a:lnSpc>
                          <a:spcPts val="1500"/>
                        </a:lnSpc>
                        <a:spcBef>
                          <a:spcPts val="450"/>
                        </a:spcBef>
                        <a:spcAft>
                          <a:spcPts val="450"/>
                        </a:spcAft>
                      </a:pPr>
                      <a:r>
                        <a:rPr lang="en-GB" sz="2000">
                          <a:effectLst/>
                        </a:rPr>
                        <a:t> They may not want to talk</a:t>
                      </a:r>
                      <a:endParaRPr lang="en-GB" sz="2000">
                        <a:effectLst/>
                        <a:latin typeface="Calibri" panose="020F0502020204030204" pitchFamily="34" charset="0"/>
                        <a:ea typeface="Times New Roman" panose="02020603050405020304" pitchFamily="18" charset="0"/>
                      </a:endParaRPr>
                    </a:p>
                  </a:txBody>
                  <a:tcPr marL="114300" marR="114300" marT="114300" marB="38100"/>
                </a:tc>
                <a:extLst>
                  <a:ext uri="{0D108BD9-81ED-4DB2-BD59-A6C34878D82A}">
                    <a16:rowId xmlns:a16="http://schemas.microsoft.com/office/drawing/2014/main" val="2048530138"/>
                  </a:ext>
                </a:extLst>
              </a:tr>
              <a:tr h="908984">
                <a:tc>
                  <a:txBody>
                    <a:bodyPr/>
                    <a:lstStyle/>
                    <a:p>
                      <a:pPr>
                        <a:lnSpc>
                          <a:spcPts val="1500"/>
                        </a:lnSpc>
                        <a:spcBef>
                          <a:spcPts val="450"/>
                        </a:spcBef>
                        <a:spcAft>
                          <a:spcPts val="450"/>
                        </a:spcAft>
                      </a:pPr>
                      <a:r>
                        <a:rPr lang="en-GB" sz="1000">
                          <a:effectLst/>
                        </a:rPr>
                        <a:t> </a:t>
                      </a:r>
                      <a:r>
                        <a:rPr lang="en-GB" sz="2000">
                          <a:effectLst/>
                        </a:rPr>
                        <a:t>Sms allows on spot communication </a:t>
                      </a:r>
                      <a:endParaRPr lang="en-GB" sz="2000">
                        <a:effectLst/>
                        <a:latin typeface="Calibri" panose="020F0502020204030204" pitchFamily="34" charset="0"/>
                        <a:ea typeface="Times New Roman" panose="02020603050405020304" pitchFamily="18" charset="0"/>
                      </a:endParaRPr>
                    </a:p>
                  </a:txBody>
                  <a:tcPr marL="114300" marR="114300" marT="114300" marB="38100"/>
                </a:tc>
                <a:tc>
                  <a:txBody>
                    <a:bodyPr/>
                    <a:lstStyle/>
                    <a:p>
                      <a:pPr>
                        <a:lnSpc>
                          <a:spcPts val="1500"/>
                        </a:lnSpc>
                        <a:spcBef>
                          <a:spcPts val="450"/>
                        </a:spcBef>
                        <a:spcAft>
                          <a:spcPts val="450"/>
                        </a:spcAft>
                      </a:pPr>
                      <a:r>
                        <a:rPr lang="en-GB" sz="2000">
                          <a:effectLst/>
                        </a:rPr>
                        <a:t> We may not know the person writing it </a:t>
                      </a:r>
                      <a:endParaRPr lang="en-GB" sz="2000">
                        <a:effectLst/>
                        <a:latin typeface="Calibri" panose="020F0502020204030204" pitchFamily="34" charset="0"/>
                        <a:ea typeface="Times New Roman" panose="02020603050405020304" pitchFamily="18" charset="0"/>
                      </a:endParaRPr>
                    </a:p>
                  </a:txBody>
                  <a:tcPr marL="114300" marR="114300" marT="114300" marB="38100"/>
                </a:tc>
                <a:extLst>
                  <a:ext uri="{0D108BD9-81ED-4DB2-BD59-A6C34878D82A}">
                    <a16:rowId xmlns:a16="http://schemas.microsoft.com/office/drawing/2014/main" val="560307425"/>
                  </a:ext>
                </a:extLst>
              </a:tr>
              <a:tr h="908984">
                <a:tc>
                  <a:txBody>
                    <a:bodyPr/>
                    <a:lstStyle/>
                    <a:p>
                      <a:pPr>
                        <a:lnSpc>
                          <a:spcPts val="1500"/>
                        </a:lnSpc>
                        <a:spcBef>
                          <a:spcPts val="450"/>
                        </a:spcBef>
                        <a:spcAft>
                          <a:spcPts val="450"/>
                        </a:spcAft>
                      </a:pPr>
                      <a:r>
                        <a:rPr lang="en-GB" sz="1000">
                          <a:effectLst/>
                        </a:rPr>
                        <a:t> </a:t>
                      </a:r>
                      <a:r>
                        <a:rPr lang="en-GB" sz="2000">
                          <a:effectLst/>
                        </a:rPr>
                        <a:t>Website allows content to be delivered at the leisure of the audience </a:t>
                      </a:r>
                      <a:endParaRPr lang="en-GB" sz="2000">
                        <a:effectLst/>
                        <a:latin typeface="Calibri" panose="020F0502020204030204" pitchFamily="34" charset="0"/>
                        <a:ea typeface="Times New Roman" panose="02020603050405020304" pitchFamily="18" charset="0"/>
                      </a:endParaRPr>
                    </a:p>
                  </a:txBody>
                  <a:tcPr marL="114300" marR="114300" marT="114300" marB="38100"/>
                </a:tc>
                <a:tc>
                  <a:txBody>
                    <a:bodyPr/>
                    <a:lstStyle/>
                    <a:p>
                      <a:pPr>
                        <a:lnSpc>
                          <a:spcPts val="1500"/>
                        </a:lnSpc>
                        <a:spcBef>
                          <a:spcPts val="450"/>
                        </a:spcBef>
                        <a:spcAft>
                          <a:spcPts val="450"/>
                        </a:spcAft>
                      </a:pPr>
                      <a:r>
                        <a:rPr lang="en-GB" sz="2000">
                          <a:effectLst/>
                        </a:rPr>
                        <a:t>Creating a content needs time </a:t>
                      </a:r>
                      <a:endParaRPr lang="en-GB" sz="2000">
                        <a:effectLst/>
                        <a:latin typeface="Calibri" panose="020F0502020204030204" pitchFamily="34" charset="0"/>
                        <a:ea typeface="Times New Roman" panose="02020603050405020304" pitchFamily="18" charset="0"/>
                      </a:endParaRPr>
                    </a:p>
                  </a:txBody>
                  <a:tcPr marL="114300" marR="114300" marT="114300" marB="38100"/>
                </a:tc>
                <a:extLst>
                  <a:ext uri="{0D108BD9-81ED-4DB2-BD59-A6C34878D82A}">
                    <a16:rowId xmlns:a16="http://schemas.microsoft.com/office/drawing/2014/main" val="811903931"/>
                  </a:ext>
                </a:extLst>
              </a:tr>
            </a:tbl>
          </a:graphicData>
        </a:graphic>
      </p:graphicFrame>
    </p:spTree>
    <p:extLst>
      <p:ext uri="{BB962C8B-B14F-4D97-AF65-F5344CB8AC3E}">
        <p14:creationId xmlns:p14="http://schemas.microsoft.com/office/powerpoint/2010/main" val="1690708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42043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3896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Shared vison </a:t>
            </a:r>
            <a:endParaRPr lang="en-US" b="1" u="sng">
              <a:solidFill>
                <a:srgbClr val="7030A0"/>
              </a:solidFill>
            </a:endParaRPr>
          </a:p>
        </p:txBody>
      </p:sp>
      <p:sp>
        <p:nvSpPr>
          <p:cNvPr id="3" name="Content Placeholder 2"/>
          <p:cNvSpPr>
            <a:spLocks noGrp="1"/>
          </p:cNvSpPr>
          <p:nvPr>
            <p:ph idx="1"/>
          </p:nvPr>
        </p:nvSpPr>
        <p:spPr>
          <a:xfrm>
            <a:off x="635410" y="1690688"/>
            <a:ext cx="10515600" cy="4351338"/>
          </a:xfrm>
        </p:spPr>
        <p:txBody>
          <a:bodyPr/>
          <a:lstStyle/>
          <a:p>
            <a:r>
              <a:rPr lang="en-GB" sz="3200">
                <a:effectLst/>
                <a:latin typeface="Calibri" panose="020F0502020204030204" pitchFamily="34" charset="0"/>
                <a:ea typeface="Times New Roman" panose="02020603050405020304" pitchFamily="18" charset="0"/>
                <a:cs typeface="Times New Roman" panose="02020603050405020304" pitchFamily="18" charset="0"/>
              </a:rPr>
              <a:t>100 years from now in my community people will be living &amp; expressing their greatness/potential through their lives. They are happier, peaceful,  visionary,  purposeful,  confident, harmonies &amp; joyful. I have created a media company which produce radio programs on self help topics.  My team of editors, writers, guests &amp; advisors all support &amp; work towards this vision. The idea faces many obstacles because the listeners aren’t ready for such topics. </a:t>
            </a:r>
          </a:p>
          <a:p>
            <a:endParaRPr lang="en-US"/>
          </a:p>
        </p:txBody>
      </p:sp>
    </p:spTree>
    <p:extLst>
      <p:ext uri="{BB962C8B-B14F-4D97-AF65-F5344CB8AC3E}">
        <p14:creationId xmlns:p14="http://schemas.microsoft.com/office/powerpoint/2010/main" val="37916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Current situation</a:t>
            </a:r>
            <a:r>
              <a:rPr lang="en-GB">
                <a:solidFill>
                  <a:srgbClr val="7030A0"/>
                </a:solidFill>
              </a:rPr>
              <a:t> </a:t>
            </a:r>
            <a:endParaRPr lang="en-US">
              <a:solidFill>
                <a:srgbClr val="7030A0"/>
              </a:solidFill>
            </a:endParaRPr>
          </a:p>
        </p:txBody>
      </p:sp>
      <p:sp>
        <p:nvSpPr>
          <p:cNvPr id="3" name="Content Placeholder 2"/>
          <p:cNvSpPr>
            <a:spLocks noGrp="1"/>
          </p:cNvSpPr>
          <p:nvPr>
            <p:ph idx="1"/>
          </p:nvPr>
        </p:nvSpPr>
        <p:spPr/>
        <p:txBody>
          <a:bodyPr/>
          <a:lstStyle/>
          <a:p>
            <a:r>
              <a:rPr lang="en-GB" sz="3200">
                <a:effectLst/>
                <a:latin typeface="Calibri" panose="020F0502020204030204" pitchFamily="34" charset="0"/>
                <a:ea typeface="Times New Roman" panose="02020603050405020304" pitchFamily="18" charset="0"/>
                <a:cs typeface="Times New Roman" panose="02020603050405020304" pitchFamily="18" charset="0"/>
              </a:rPr>
              <a:t>Currently the media industry focus on entertainment &amp; sports. Self development topics are not encouraged much because the listeners are not used to it and sponsors are not willing to pay. My shows  face challenges from the radio stations &amp; sponsors because they don’t see how much of a value they can be to the audience. The impact takes time to be noticed and so am thinking in 100 years from now such programs are sought after because everyone recognize it’s importance  for society.</a:t>
            </a:r>
          </a:p>
          <a:p>
            <a:endParaRPr lang="en-US"/>
          </a:p>
        </p:txBody>
      </p:sp>
    </p:spTree>
    <p:extLst>
      <p:ext uri="{BB962C8B-B14F-4D97-AF65-F5344CB8AC3E}">
        <p14:creationId xmlns:p14="http://schemas.microsoft.com/office/powerpoint/2010/main" val="45508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Current destination </a:t>
            </a:r>
            <a:endParaRPr lang="en-US" b="1" u="sng">
              <a:solidFill>
                <a:srgbClr val="7030A0"/>
              </a:solidFill>
            </a:endParaRPr>
          </a:p>
        </p:txBody>
      </p:sp>
      <p:sp>
        <p:nvSpPr>
          <p:cNvPr id="3" name="Content Placeholder 2"/>
          <p:cNvSpPr>
            <a:spLocks noGrp="1"/>
          </p:cNvSpPr>
          <p:nvPr>
            <p:ph idx="1"/>
          </p:nvPr>
        </p:nvSpPr>
        <p:spPr/>
        <p:txBody>
          <a:bodyPr/>
          <a:lstStyle/>
          <a:p>
            <a:r>
              <a:rPr lang="en-GB" sz="3200">
                <a:effectLst/>
                <a:latin typeface="Calibri" panose="020F0502020204030204" pitchFamily="34" charset="0"/>
                <a:ea typeface="Times New Roman" panose="02020603050405020304" pitchFamily="18" charset="0"/>
                <a:cs typeface="Times New Roman" panose="02020603050405020304" pitchFamily="18" charset="0"/>
              </a:rPr>
              <a:t>If we continue with the trend we have now then the media will be feeding the minds of the next  generation with information with no substantial value to their life. The  numbing effect will further separate people form their inner voice &amp; wisdom.  Values &amp; principle will be forgotten specially in cities due to the lack of appreciation for such ideas. </a:t>
            </a:r>
          </a:p>
          <a:p>
            <a:endParaRPr lang="en-US"/>
          </a:p>
        </p:txBody>
      </p:sp>
    </p:spTree>
    <p:extLst>
      <p:ext uri="{BB962C8B-B14F-4D97-AF65-F5344CB8AC3E}">
        <p14:creationId xmlns:p14="http://schemas.microsoft.com/office/powerpoint/2010/main" val="2446415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Program analysis </a:t>
            </a:r>
            <a:endParaRPr lang="en-US" b="1" u="sng">
              <a:solidFill>
                <a:srgbClr val="7030A0"/>
              </a:solidFill>
            </a:endParaRPr>
          </a:p>
        </p:txBody>
      </p:sp>
      <p:sp>
        <p:nvSpPr>
          <p:cNvPr id="3" name="Content Placeholder 2"/>
          <p:cNvSpPr>
            <a:spLocks noGrp="1"/>
          </p:cNvSpPr>
          <p:nvPr>
            <p:ph idx="1"/>
          </p:nvPr>
        </p:nvSpPr>
        <p:spPr/>
        <p:txBody>
          <a:bodyPr>
            <a:normAutofit fontScale="92500"/>
          </a:bodyPr>
          <a:lstStyle/>
          <a:p>
            <a:r>
              <a:rPr lang="en-GB" sz="3200">
                <a:effectLst/>
                <a:latin typeface="Calibri" panose="020F0502020204030204" pitchFamily="34" charset="0"/>
                <a:ea typeface="Times New Roman" panose="02020603050405020304" pitchFamily="18" charset="0"/>
                <a:cs typeface="Times New Roman" panose="02020603050405020304" pitchFamily="18" charset="0"/>
              </a:rPr>
              <a:t>The difference is due to the lack of appreciation  for information on developing the self. Working on ones mind set, attitude, belief system, talent , passion are some of the topics we explore on the show. Such topics are deemed a fad and not hard subjects which are tangible like math or physics. </a:t>
            </a:r>
          </a:p>
          <a:p>
            <a:r>
              <a:rPr lang="en-GB" sz="3200">
                <a:effectLst/>
                <a:latin typeface="Calibri" panose="020F0502020204030204" pitchFamily="34" charset="0"/>
                <a:ea typeface="Times New Roman" panose="02020603050405020304" pitchFamily="18" charset="0"/>
                <a:cs typeface="Times New Roman" panose="02020603050405020304" pitchFamily="18" charset="0"/>
              </a:rPr>
              <a:t>People can’t see the benefits yet and prefer to tune in for music or the latest gossip or sport news which can entertain but have no real life value. The opportunities are limitless because  more people are awakening to the idea and want more of it specially those tired of such programs. </a:t>
            </a:r>
          </a:p>
          <a:p>
            <a:pPr marL="0" indent="0">
              <a:buNone/>
            </a:pP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2387659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Audience analysis</a:t>
            </a:r>
            <a:r>
              <a:rPr lang="en-GB">
                <a:solidFill>
                  <a:srgbClr val="7030A0"/>
                </a:solidFill>
              </a:rPr>
              <a:t> </a:t>
            </a:r>
            <a:endParaRPr lang="en-US">
              <a:solidFill>
                <a:srgbClr val="7030A0"/>
              </a:solidFill>
            </a:endParaRPr>
          </a:p>
        </p:txBody>
      </p:sp>
      <p:sp>
        <p:nvSpPr>
          <p:cNvPr id="3" name="Content Placeholder 2"/>
          <p:cNvSpPr>
            <a:spLocks noGrp="1"/>
          </p:cNvSpPr>
          <p:nvPr>
            <p:ph idx="1"/>
          </p:nvPr>
        </p:nvSpPr>
        <p:spPr/>
        <p:txBody>
          <a:bodyPr/>
          <a:lstStyle/>
          <a:p>
            <a:r>
              <a:rPr lang="en-GB" sz="3200">
                <a:effectLst/>
                <a:latin typeface="Calibri" panose="020F0502020204030204" pitchFamily="34" charset="0"/>
                <a:ea typeface="Times New Roman" panose="02020603050405020304" pitchFamily="18" charset="0"/>
                <a:cs typeface="Times New Roman" panose="02020603050405020304" pitchFamily="18" charset="0"/>
              </a:rPr>
              <a:t>We focus on young professionals who are looking to upgrade the way they think act and live. They listen to the show to learn and apply in there own lives. </a:t>
            </a:r>
          </a:p>
          <a:p>
            <a:r>
              <a:rPr lang="en-GB" sz="3200">
                <a:effectLst/>
                <a:latin typeface="Calibri" panose="020F0502020204030204" pitchFamily="34" charset="0"/>
                <a:ea typeface="Times New Roman" panose="02020603050405020304" pitchFamily="18" charset="0"/>
                <a:cs typeface="Times New Roman" panose="02020603050405020304" pitchFamily="18" charset="0"/>
              </a:rPr>
              <a:t>My typical audience is a women aged 25  with a degree, employed or with a business, in a relationship feeling like their is more to life and wants to live a more richer &amp; meaningful life. She want to succeed in all aspects of life, physical  mental, emotional &amp; spiritual.  </a:t>
            </a:r>
          </a:p>
          <a:p>
            <a:endParaRPr lang="en-US"/>
          </a:p>
        </p:txBody>
      </p:sp>
    </p:spTree>
    <p:extLst>
      <p:ext uri="{BB962C8B-B14F-4D97-AF65-F5344CB8AC3E}">
        <p14:creationId xmlns:p14="http://schemas.microsoft.com/office/powerpoint/2010/main" val="949026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Communication Objective </a:t>
            </a:r>
            <a:endParaRPr lang="en-US" b="1" u="sng">
              <a:solidFill>
                <a:srgbClr val="7030A0"/>
              </a:solidFill>
            </a:endParaRPr>
          </a:p>
        </p:txBody>
      </p:sp>
      <p:sp>
        <p:nvSpPr>
          <p:cNvPr id="3" name="Content Placeholder 2"/>
          <p:cNvSpPr>
            <a:spLocks noGrp="1"/>
          </p:cNvSpPr>
          <p:nvPr>
            <p:ph idx="1"/>
          </p:nvPr>
        </p:nvSpPr>
        <p:spPr/>
        <p:txBody>
          <a:bodyPr>
            <a:normAutofit fontScale="85000" lnSpcReduction="10000"/>
          </a:bodyPr>
          <a:lstStyle/>
          <a:p>
            <a:pPr marL="0" lvl="0" indent="0">
              <a:buNone/>
            </a:pP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3200">
                <a:effectLst/>
                <a:latin typeface="Calibri" panose="020F0502020204030204" pitchFamily="34" charset="0"/>
                <a:ea typeface="Times New Roman" panose="02020603050405020304" pitchFamily="18" charset="0"/>
                <a:cs typeface="Times New Roman" panose="02020603050405020304" pitchFamily="18" charset="0"/>
              </a:rPr>
              <a:t>The objective of the show is to create a platform for gratitude.  We talk about the benefits of being thankful. Through interview of people who  lead an inspiring life  and listening to the stories of people who helped them get there the listeners get to view there own life in different  light. After the show the listeners share there own story of gratitude so there is a spill over effect. The first person who believed in you, the person who financed your business  venture, the person who helped you study, the person who loved you unconditionally all of this people are what our guests said thank you to. This stories are captivating and uplifting. As we get better at presenting this stories we can transcend the challenges of the newness of such ideas on the radio. </a:t>
            </a:r>
          </a:p>
          <a:p>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87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Key benefits statment </a:t>
            </a:r>
            <a:endParaRPr lang="en-US" b="1" u="sng">
              <a:solidFill>
                <a:srgbClr val="7030A0"/>
              </a:solidFill>
            </a:endParaRPr>
          </a:p>
        </p:txBody>
      </p:sp>
      <p:sp>
        <p:nvSpPr>
          <p:cNvPr id="3" name="Content Placeholder 2"/>
          <p:cNvSpPr>
            <a:spLocks noGrp="1"/>
          </p:cNvSpPr>
          <p:nvPr>
            <p:ph idx="1"/>
          </p:nvPr>
        </p:nvSpPr>
        <p:spPr/>
        <p:txBody>
          <a:bodyPr/>
          <a:lstStyle/>
          <a:p>
            <a:pPr marL="0" indent="0">
              <a:buNone/>
            </a:pP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GB" b="1">
                <a:effectLst/>
                <a:latin typeface="Calibri" panose="020F0502020204030204" pitchFamily="34" charset="0"/>
                <a:ea typeface="Times New Roman" panose="02020603050405020304" pitchFamily="18" charset="0"/>
                <a:cs typeface="Times New Roman" panose="02020603050405020304" pitchFamily="18" charset="0"/>
              </a:rPr>
              <a:t>Key benefits and support points </a:t>
            </a:r>
            <a:endParaRPr lang="en-GB">
              <a:effectLst/>
              <a:latin typeface="Calibri" panose="020F0502020204030204" pitchFamily="34" charset="0"/>
              <a:ea typeface="Times New Roman" panose="02020603050405020304" pitchFamily="18" charset="0"/>
              <a:cs typeface="Times New Roman" panose="02020603050405020304" pitchFamily="18" charset="0"/>
            </a:endParaRPr>
          </a:p>
          <a:p>
            <a:r>
              <a:rPr lang="en-GB" sz="2000">
                <a:effectLst/>
                <a:latin typeface="Calibri" panose="020F0502020204030204" pitchFamily="34" charset="0"/>
                <a:ea typeface="Times New Roman" panose="02020603050405020304" pitchFamily="18" charset="0"/>
                <a:cs typeface="Times New Roman" panose="02020603050405020304" pitchFamily="18" charset="0"/>
              </a:rPr>
              <a:t>The giveaway is the winning benefit because listeners like the gifts. It is exciting and they still connect with the show after. The feedback we got from all the prize winners is very encouraging and it made them continue listening to the show. </a:t>
            </a:r>
          </a:p>
          <a:p>
            <a:r>
              <a:rPr lang="en-GB" sz="2000" b="1">
                <a:latin typeface="Calibri" panose="020F0502020204030204" pitchFamily="34" charset="0"/>
                <a:ea typeface="Times New Roman" panose="02020603050405020304" pitchFamily="18" charset="0"/>
                <a:cs typeface="Times New Roman" panose="02020603050405020304" pitchFamily="18" charset="0"/>
              </a:rPr>
              <a:t>Key benefits, </a:t>
            </a:r>
            <a:endParaRPr lang="en-GB" sz="2800" b="1">
              <a:effectLst/>
              <a:latin typeface="Calibri" panose="020F0502020204030204" pitchFamily="34" charset="0"/>
              <a:ea typeface="Times New Roman" panose="02020603050405020304" pitchFamily="18" charset="0"/>
              <a:cs typeface="Times New Roman" panose="02020603050405020304" pitchFamily="18" charset="0"/>
            </a:endParaRPr>
          </a:p>
          <a:p>
            <a:pPr lvl="0"/>
            <a:r>
              <a:rPr lang="en-GB" sz="2800">
                <a:effectLst/>
                <a:latin typeface="Calibri" panose="020F0502020204030204" pitchFamily="34" charset="0"/>
                <a:ea typeface="Times New Roman" panose="02020603050405020304" pitchFamily="18" charset="0"/>
                <a:cs typeface="Times New Roman" panose="02020603050405020304" pitchFamily="18" charset="0"/>
              </a:rPr>
              <a:t> </a:t>
            </a:r>
            <a:r>
              <a:rPr lang="en-GB" sz="2000">
                <a:effectLst/>
                <a:latin typeface="Calibri" panose="020F0502020204030204" pitchFamily="34" charset="0"/>
                <a:ea typeface="Times New Roman" panose="02020603050405020304" pitchFamily="18" charset="0"/>
                <a:cs typeface="Times New Roman" panose="02020603050405020304" pitchFamily="18" charset="0"/>
              </a:rPr>
              <a:t>Motivation- the show airs uplifting stories which is motivational </a:t>
            </a:r>
          </a:p>
          <a:p>
            <a:pPr lvl="0"/>
            <a:r>
              <a:rPr lang="en-GB" sz="2000">
                <a:effectLst/>
                <a:latin typeface="Calibri" panose="020F0502020204030204" pitchFamily="34" charset="0"/>
                <a:ea typeface="Times New Roman" panose="02020603050405020304" pitchFamily="18" charset="0"/>
                <a:cs typeface="Times New Roman" panose="02020603050405020304" pitchFamily="18" charset="0"/>
              </a:rPr>
              <a:t>Participation-  the audience can participate through phone, sms, social media &amp; email  </a:t>
            </a:r>
          </a:p>
          <a:p>
            <a:pPr lvl="0"/>
            <a:r>
              <a:rPr lang="en-GB" sz="2000">
                <a:effectLst/>
                <a:latin typeface="Calibri" panose="020F0502020204030204" pitchFamily="34" charset="0"/>
                <a:ea typeface="Times New Roman" panose="02020603050405020304" pitchFamily="18" charset="0"/>
                <a:cs typeface="Times New Roman" panose="02020603050405020304" pitchFamily="18" charset="0"/>
              </a:rPr>
              <a:t>Giveaway – we give ebook, audio ebook,  lunch tickets, mobile cards</a:t>
            </a:r>
            <a:endParaRPr lang="en-US" sz="2000"/>
          </a:p>
        </p:txBody>
      </p:sp>
    </p:spTree>
    <p:extLst>
      <p:ext uri="{BB962C8B-B14F-4D97-AF65-F5344CB8AC3E}">
        <p14:creationId xmlns:p14="http://schemas.microsoft.com/office/powerpoint/2010/main" val="1096022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a:solidFill>
                  <a:srgbClr val="7030A0"/>
                </a:solidFill>
              </a:rPr>
              <a:t>Evaluation indicator </a:t>
            </a:r>
            <a:endParaRPr lang="en-US" b="1" u="sng">
              <a:solidFill>
                <a:srgbClr val="7030A0"/>
              </a:solidFill>
            </a:endParaRPr>
          </a:p>
        </p:txBody>
      </p:sp>
      <p:sp>
        <p:nvSpPr>
          <p:cNvPr id="3" name="Content Placeholder 2"/>
          <p:cNvSpPr>
            <a:spLocks noGrp="1"/>
          </p:cNvSpPr>
          <p:nvPr>
            <p:ph idx="1"/>
          </p:nvPr>
        </p:nvSpPr>
        <p:spPr/>
        <p:txBody>
          <a:bodyPr>
            <a:normAutofit/>
          </a:bodyPr>
          <a:lstStyle/>
          <a:p>
            <a:r>
              <a:rPr lang="en-GB"/>
              <a:t>We evaluate the impact of the show through phone &amp; email interview. After each show we call the listners who called us live and ask how that weeks show has been. We collect and summarize the feedback to inform the upcoming week Show. </a:t>
            </a:r>
            <a:endParaRPr lang="en-US"/>
          </a:p>
        </p:txBody>
      </p:sp>
    </p:spTree>
    <p:extLst>
      <p:ext uri="{BB962C8B-B14F-4D97-AF65-F5344CB8AC3E}">
        <p14:creationId xmlns:p14="http://schemas.microsoft.com/office/powerpoint/2010/main" val="1804036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Hiwot sinka show launch </vt:lpstr>
      <vt:lpstr>Shared vison </vt:lpstr>
      <vt:lpstr>Current situation </vt:lpstr>
      <vt:lpstr>Current destination </vt:lpstr>
      <vt:lpstr>Program analysis </vt:lpstr>
      <vt:lpstr>Audience analysis </vt:lpstr>
      <vt:lpstr>Communication Objective </vt:lpstr>
      <vt:lpstr>Key benefits statment </vt:lpstr>
      <vt:lpstr>Evaluation indicator </vt:lpstr>
      <vt:lpstr>Media strategy  </vt:lpstr>
      <vt:lpstr>Advantage &amp; disadvantages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3</cp:revision>
  <dcterms:modified xsi:type="dcterms:W3CDTF">2017-09-15T08:25:50Z</dcterms:modified>
</cp:coreProperties>
</file>